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34" r:id="rId3"/>
    <p:sldId id="410" r:id="rId4"/>
    <p:sldId id="402" r:id="rId5"/>
    <p:sldId id="403" r:id="rId6"/>
    <p:sldId id="404" r:id="rId7"/>
    <p:sldId id="405" r:id="rId8"/>
    <p:sldId id="408" r:id="rId9"/>
    <p:sldId id="409" r:id="rId10"/>
    <p:sldId id="393" r:id="rId11"/>
    <p:sldId id="411" r:id="rId12"/>
    <p:sldId id="396" r:id="rId13"/>
    <p:sldId id="422" r:id="rId14"/>
    <p:sldId id="423" r:id="rId15"/>
    <p:sldId id="412" r:id="rId16"/>
    <p:sldId id="413" r:id="rId17"/>
    <p:sldId id="414" r:id="rId18"/>
    <p:sldId id="415" r:id="rId19"/>
    <p:sldId id="426" r:id="rId20"/>
    <p:sldId id="427" r:id="rId21"/>
    <p:sldId id="421" r:id="rId22"/>
    <p:sldId id="424" r:id="rId23"/>
    <p:sldId id="431" r:id="rId24"/>
    <p:sldId id="430" r:id="rId25"/>
    <p:sldId id="429" r:id="rId26"/>
    <p:sldId id="370" r:id="rId27"/>
    <p:sldId id="428" r:id="rId28"/>
    <p:sldId id="378" r:id="rId29"/>
    <p:sldId id="380" r:id="rId30"/>
    <p:sldId id="418" r:id="rId31"/>
    <p:sldId id="384" r:id="rId32"/>
    <p:sldId id="432" r:id="rId33"/>
    <p:sldId id="397" r:id="rId34"/>
    <p:sldId id="395" r:id="rId35"/>
    <p:sldId id="433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86"/>
    <a:srgbClr val="0032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87500" autoAdjust="0"/>
  </p:normalViewPr>
  <p:slideViewPr>
    <p:cSldViewPr>
      <p:cViewPr>
        <p:scale>
          <a:sx n="70" d="100"/>
          <a:sy n="70" d="100"/>
        </p:scale>
        <p:origin x="-11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BED1F-6BE6-4675-A50B-9B78AA4A59B9}" type="datetimeFigureOut">
              <a:rPr lang="pt-BR" smtClean="0"/>
              <a:pPr/>
              <a:t>04/08/2010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1D8CE-16A2-4C87-A362-7DB37CCCD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13314-A644-43A2-BFB4-18FBE0B5FDE5}" type="datetimeFigureOut">
              <a:rPr lang="pt-BR" smtClean="0"/>
              <a:pPr/>
              <a:t>04/08/2010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78F87-AB21-4B82-BBE3-9000E3BAAA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8F87-AB21-4B82-BBE3-9000E3BAAA53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786710" y="0"/>
            <a:ext cx="35719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1071546"/>
            <a:ext cx="8715372" cy="1428760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t-B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2857488" y="4429132"/>
            <a:ext cx="6286512" cy="500066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2928926" y="4467533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chemeClr val="bg1"/>
                </a:solidFill>
              </a:rPr>
              <a:t>Afonso E. V. Lopes &amp;</a:t>
            </a:r>
            <a:r>
              <a:rPr lang="pt-BR" sz="2400" b="0" baseline="0" dirty="0" smtClean="0">
                <a:solidFill>
                  <a:schemeClr val="bg1"/>
                </a:solidFill>
              </a:rPr>
              <a:t> </a:t>
            </a:r>
            <a:r>
              <a:rPr lang="pt-BR" sz="2400" b="0" dirty="0" smtClean="0">
                <a:solidFill>
                  <a:schemeClr val="bg1"/>
                </a:solidFill>
              </a:rPr>
              <a:t>Marcelo Assumpção</a:t>
            </a:r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214282" y="114298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Conceitos Básicos de Sismologia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3579350" y="6131502"/>
            <a:ext cx="16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Agosto</a:t>
            </a:r>
            <a:r>
              <a:rPr lang="pt-BR" b="1" baseline="0" dirty="0" smtClean="0">
                <a:solidFill>
                  <a:schemeClr val="tx2">
                    <a:lumMod val="50000"/>
                  </a:schemeClr>
                </a:solidFill>
              </a:rPr>
              <a:t> de 2010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381000"/>
            <a:ext cx="8358246" cy="40479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>
            <a:lvl1pPr eaLnBrk="1" latinLnBrk="0" hangingPunct="1">
              <a:buNone/>
              <a:defRPr kumimoji="0" lang="pt-BR" sz="2200" b="1" i="0">
                <a:solidFill>
                  <a:schemeClr val="bg1">
                    <a:lumMod val="95000"/>
                  </a:schemeClr>
                </a:solidFill>
              </a:defRPr>
            </a:lvl1pPr>
            <a:extLst/>
          </a:lstStyle>
          <a:p>
            <a:pPr lvl="0"/>
            <a:r>
              <a:rPr kumimoji="0" lang="pt-BR" dirty="0" smtClean="0"/>
              <a:t>Clique para adicionar um título</a:t>
            </a:r>
            <a:endParaRPr kumimoji="0"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Introdução – </a:t>
            </a:r>
            <a:r>
              <a:rPr lang="pt-BR" dirty="0" err="1" smtClean="0"/>
              <a:t>Bhuj</a:t>
            </a:r>
            <a:r>
              <a:rPr lang="pt-BR" dirty="0" smtClean="0"/>
              <a:t>, Índia, 2001; 7,7 </a:t>
            </a:r>
            <a:r>
              <a:rPr lang="pt-BR" dirty="0" err="1" smtClean="0"/>
              <a:t>Mw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28669"/>
            <a:ext cx="3857652" cy="578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4143404" cy="5813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1920753"/>
            <a:ext cx="828680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</a:rPr>
              <a:t>O que é um Terremoto?</a:t>
            </a:r>
          </a:p>
          <a:p>
            <a:pPr algn="ctr"/>
            <a:endParaRPr lang="pt-BR" sz="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Na sismologia utilizamos o termo “sismo” ao invés de terremoto</a:t>
            </a:r>
            <a:endParaRPr lang="pt-BR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Introdução: O que é um sismo (terremoto)?</a:t>
            </a:r>
            <a:endParaRPr lang="pt-BR" dirty="0"/>
          </a:p>
        </p:txBody>
      </p:sp>
      <p:pic>
        <p:nvPicPr>
          <p:cNvPr id="4" name="Picture 2" descr="geracao"/>
          <p:cNvPicPr>
            <a:picLocks noChangeAspect="1" noChangeArrowheads="1"/>
          </p:cNvPicPr>
          <p:nvPr/>
        </p:nvPicPr>
        <p:blipFill>
          <a:blip r:embed="rId2"/>
          <a:srcRect l="5334" b="8888"/>
          <a:stretch>
            <a:fillRect/>
          </a:stretch>
        </p:blipFill>
        <p:spPr bwMode="auto">
          <a:xfrm>
            <a:off x="447677" y="1000108"/>
            <a:ext cx="4481513" cy="5682459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43504" y="1549304"/>
            <a:ext cx="371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Os sismos são liberações instantâneas de energia elástica acumuladas nas rochas e que são liberadas por falhas geológicas.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143504" y="5643578"/>
            <a:ext cx="3500462" cy="642942"/>
            <a:chOff x="5143504" y="4500570"/>
            <a:chExt cx="3500462" cy="1785950"/>
          </a:xfrm>
        </p:grpSpPr>
        <p:sp>
          <p:nvSpPr>
            <p:cNvPr id="6" name="Retângulo 5"/>
            <p:cNvSpPr/>
            <p:nvPr/>
          </p:nvSpPr>
          <p:spPr>
            <a:xfrm>
              <a:off x="5143504" y="4500570"/>
              <a:ext cx="3500462" cy="178595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233922" y="4548854"/>
              <a:ext cx="33386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Ver vídeos 1, 2, 3 e 4.</a:t>
              </a:r>
              <a:endParaRPr lang="pt-BR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Acumulação e Liberação de Energia Elástica</a:t>
            </a:r>
            <a:endParaRPr lang="pt-BR" dirty="0"/>
          </a:p>
        </p:txBody>
      </p:sp>
      <p:pic>
        <p:nvPicPr>
          <p:cNvPr id="5" name="Picture 7" descr="The image “http://www.winona.edu/geology/MRW/mrwimages/elasticrebound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7929618" cy="556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Liberação de Energia Elástica: Falha de San Andreas, Califórnia</a:t>
            </a:r>
            <a:endParaRPr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384"/>
            <a:ext cx="4176306" cy="518294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464" y="1000108"/>
            <a:ext cx="4308251" cy="5111786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8596" y="6143644"/>
            <a:ext cx="6442491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spcBef>
                <a:spcPts val="1200"/>
              </a:spcBef>
              <a:spcAft>
                <a:spcPts val="1000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 err="1">
                <a:solidFill>
                  <a:schemeClr val="tx2">
                    <a:lumMod val="75000"/>
                  </a:schemeClr>
                </a:solidFill>
              </a:rPr>
              <a:t>Falha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 de San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Andreas,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</a:rPr>
              <a:t>Califórnia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Central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GB" sz="1800" dirty="0" err="1">
                <a:solidFill>
                  <a:schemeClr val="tx2">
                    <a:lumMod val="75000"/>
                  </a:schemeClr>
                </a:solidFill>
              </a:rPr>
              <a:t>foto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 de Wallace).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720" y="1714488"/>
            <a:ext cx="85725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</a:rPr>
              <a:t>Como se registra um sismo?</a:t>
            </a:r>
          </a:p>
          <a:p>
            <a:pPr algn="ctr"/>
            <a:endParaRPr lang="pt-BR" sz="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Se um sismo provoca vibrações do chão, e o sismógrafo se encontra nesse mesmo chão, como se consegue registrar um sismo?</a:t>
            </a:r>
            <a:endParaRPr lang="pt-BR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Sismômetros</a:t>
            </a:r>
            <a:endParaRPr lang="pt-BR" dirty="0"/>
          </a:p>
        </p:txBody>
      </p:sp>
      <p:pic>
        <p:nvPicPr>
          <p:cNvPr id="6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24" y="3285524"/>
            <a:ext cx="5727697" cy="326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5474"/>
            <a:ext cx="4857784" cy="290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57158" y="918504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Todos os sismômetros usam a propriedade de inércia, que é a resistência que uma massa parada tem ao movimento.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500826" y="5429264"/>
            <a:ext cx="2286016" cy="714380"/>
            <a:chOff x="5429256" y="5072074"/>
            <a:chExt cx="2286016" cy="714380"/>
          </a:xfrm>
        </p:grpSpPr>
        <p:sp>
          <p:nvSpPr>
            <p:cNvPr id="10" name="Retângulo 9"/>
            <p:cNvSpPr/>
            <p:nvPr/>
          </p:nvSpPr>
          <p:spPr>
            <a:xfrm>
              <a:off x="5429256" y="5072074"/>
              <a:ext cx="2286016" cy="71438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500694" y="5143512"/>
              <a:ext cx="1953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Ver vídeo 5.</a:t>
              </a:r>
              <a:endParaRPr lang="pt-BR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6" descr="CSeismo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5" y="1000108"/>
            <a:ext cx="3858477" cy="3357586"/>
          </a:xfrm>
          <a:prstGeom prst="rect">
            <a:avLst/>
          </a:prstGeom>
          <a:noFill/>
        </p:spPr>
      </p:pic>
      <p:pic>
        <p:nvPicPr>
          <p:cNvPr id="8" name="Picture 14" descr="ks10-3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357718" cy="3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28596" y="4500570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&gt; A direita é mostrado um sistema composto por três sismômetros, sendo um vertical e dois horizontais (Norte-Sul e Leste-Oeste).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29124" y="1000108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&lt; A esquerda, o primeiro </a:t>
            </a:r>
            <a:r>
              <a:rPr lang="pt-BR" sz="2400" dirty="0" err="1" smtClean="0">
                <a:solidFill>
                  <a:schemeClr val="tx2">
                    <a:lumMod val="50000"/>
                  </a:schemeClr>
                </a:solidFill>
              </a:rPr>
              <a:t>sismoscópio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 inventado pelos Chineses.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Sismograma: Registro temporal da vibração do chão</a:t>
            </a:r>
            <a:endParaRPr dirty="0"/>
          </a:p>
        </p:txBody>
      </p:sp>
      <p:pic>
        <p:nvPicPr>
          <p:cNvPr id="6" name="Picture 4" descr="1889seismo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48505"/>
            <a:ext cx="4068185" cy="583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7158" y="1857364"/>
            <a:ext cx="457203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zh-TW" b="1" dirty="0" smtClean="0">
                <a:solidFill>
                  <a:schemeClr val="tx2">
                    <a:lumMod val="75000"/>
                  </a:schemeClr>
                </a:solidFill>
                <a:ea typeface="PMingLiU" pitchFamily="18" charset="-120"/>
              </a:rPr>
              <a:t>Ao lado é mostrado o primeiro sismograma de um sismo distante</a:t>
            </a:r>
            <a:r>
              <a:rPr lang="pt-BR" altLang="zh-TW" dirty="0" smtClean="0">
                <a:solidFill>
                  <a:schemeClr val="tx2">
                    <a:lumMod val="75000"/>
                  </a:schemeClr>
                </a:solidFill>
                <a:ea typeface="PMingLiU" pitchFamily="18" charset="-120"/>
              </a:rPr>
              <a:t/>
            </a:r>
            <a:br>
              <a:rPr lang="pt-BR" altLang="zh-TW" dirty="0" smtClean="0">
                <a:solidFill>
                  <a:schemeClr val="tx2">
                    <a:lumMod val="75000"/>
                  </a:schemeClr>
                </a:solidFill>
                <a:ea typeface="PMingLiU" pitchFamily="18" charset="-120"/>
              </a:rPr>
            </a:br>
            <a:endParaRPr lang="pt-BR" altLang="zh-TW" sz="800" dirty="0" smtClean="0">
              <a:solidFill>
                <a:schemeClr val="tx2">
                  <a:lumMod val="75000"/>
                </a:schemeClr>
              </a:solidFill>
              <a:ea typeface="PMingLiU" pitchFamily="18" charset="-120"/>
            </a:endParaRPr>
          </a:p>
          <a:p>
            <a:pPr algn="just"/>
            <a:r>
              <a:rPr lang="pt-BR" altLang="zh-TW" dirty="0" smtClean="0">
                <a:solidFill>
                  <a:schemeClr val="tx2">
                    <a:lumMod val="75000"/>
                  </a:schemeClr>
                </a:solidFill>
                <a:ea typeface="PMingLiU" pitchFamily="18" charset="-120"/>
              </a:rPr>
              <a:t>O primeiro registro de </a:t>
            </a:r>
            <a:r>
              <a:rPr lang="pt-BR" altLang="zh-TW" dirty="0" err="1" smtClean="0">
                <a:solidFill>
                  <a:schemeClr val="tx2">
                    <a:lumMod val="75000"/>
                  </a:schemeClr>
                </a:solidFill>
                <a:ea typeface="PMingLiU" pitchFamily="18" charset="-120"/>
              </a:rPr>
              <a:t>telessismo</a:t>
            </a:r>
            <a:r>
              <a:rPr lang="pt-BR" altLang="zh-TW" dirty="0" smtClean="0">
                <a:solidFill>
                  <a:schemeClr val="tx2">
                    <a:lumMod val="75000"/>
                  </a:schemeClr>
                </a:solidFill>
                <a:ea typeface="PMingLiU" pitchFamily="18" charset="-120"/>
              </a:rPr>
              <a:t> foi feito em 17 de Abril de 1889 em </a:t>
            </a:r>
            <a:r>
              <a:rPr lang="pt-BR" altLang="zh-TW" dirty="0" err="1" smtClean="0">
                <a:solidFill>
                  <a:schemeClr val="tx2">
                    <a:lumMod val="75000"/>
                  </a:schemeClr>
                </a:solidFill>
                <a:ea typeface="PMingLiU" pitchFamily="18" charset="-120"/>
              </a:rPr>
              <a:t>Potsdam</a:t>
            </a:r>
            <a:r>
              <a:rPr lang="pt-BR" altLang="zh-TW" dirty="0" smtClean="0">
                <a:solidFill>
                  <a:schemeClr val="tx2">
                    <a:lumMod val="75000"/>
                  </a:schemeClr>
                </a:solidFill>
                <a:ea typeface="PMingLiU" pitchFamily="18" charset="-120"/>
              </a:rPr>
              <a:t>, Alemanha (</a:t>
            </a:r>
            <a:r>
              <a:rPr lang="pt-BR" altLang="zh-TW" dirty="0" err="1" smtClean="0">
                <a:solidFill>
                  <a:schemeClr val="tx2">
                    <a:lumMod val="75000"/>
                  </a:schemeClr>
                </a:solidFill>
                <a:ea typeface="PMingLiU" pitchFamily="18" charset="-120"/>
              </a:rPr>
              <a:t>Nature</a:t>
            </a:r>
            <a:r>
              <a:rPr lang="pt-BR" altLang="zh-TW" dirty="0" smtClean="0">
                <a:solidFill>
                  <a:schemeClr val="tx2">
                    <a:lumMod val="75000"/>
                  </a:schemeClr>
                </a:solidFill>
                <a:ea typeface="PMingLiU" pitchFamily="18" charset="-120"/>
              </a:rPr>
              <a:t> 1889). Trata-se do registro de um sismo de magnitude 5,8 que ocorreu no Japão. Como o primeiro sismograma tem menos de 150 anos, podemos considerar que a sismologia começou a evoluir como ciência muito recentemente!</a:t>
            </a:r>
            <a:endParaRPr lang="pt-BR" altLang="zh-TW" dirty="0">
              <a:solidFill>
                <a:schemeClr val="tx2">
                  <a:lumMod val="75000"/>
                </a:schemeClr>
              </a:solidFill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Sismograma: Registro temporal da vibração do chão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56440"/>
            <a:ext cx="7572428" cy="5345464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927288" y="857232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Sismo de Brasília, 20/11/2000, 09:36:32  (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</a:t>
            </a:r>
            <a:r>
              <a:rPr lang="pt-BR" b="1" baseline="-250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b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=3,7)</a:t>
            </a:r>
            <a:endParaRPr lang="pt-BR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Estrutura do Curso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596" y="1064201"/>
            <a:ext cx="835824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Conceitos básicos de sismologia, mecanismo focal e tensões 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litosféricas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(Prova 1,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P1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514350" indent="-514350">
              <a:buAutoNum type="arabicParenR"/>
            </a:pPr>
            <a:endParaRPr lang="pt-BR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Sismicidade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intraplaca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sismicidade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interplaca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(borda de placa), conceitos de previsão de terremotos e de avaliação de risco sísmico (Prova 2,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P2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514350" indent="-514350">
              <a:buAutoNum type="arabicParenR"/>
            </a:pPr>
            <a:endParaRPr lang="pt-BR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Estrutura Interna da Terra e metodologias sismológicas (Prova 3,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P3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514350" indent="-514350">
              <a:buAutoNum type="arabicParenR"/>
            </a:pPr>
            <a:endParaRPr lang="pt-BR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Ciclo de Seminários sobre 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sismicidade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e 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sismotectônica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mundial (</a:t>
            </a:r>
            <a:r>
              <a:rPr lang="pt-BR" sz="2500" dirty="0" smtClean="0">
                <a:solidFill>
                  <a:schemeClr val="accent6">
                    <a:lumMod val="75000"/>
                  </a:schemeClr>
                </a:solidFill>
              </a:rPr>
              <a:t>SF = Apresentação + Relatório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514350" indent="-514350">
              <a:buAutoNum type="arabicParenR"/>
            </a:pPr>
            <a:endParaRPr lang="pt-BR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endParaRPr lang="pt-BR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endParaRPr lang="pt-BR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Nota Final = 60% (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Média das Provas</a:t>
            </a: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) + 40%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SF</a:t>
            </a:r>
            <a:endParaRPr lang="pt-BR" sz="32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Sismograma: Registro temporal da vibração do chão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99842" y="857232"/>
            <a:ext cx="760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Sismo no México (22/11/2003) registrado em Serra do Navio, Amapá</a:t>
            </a:r>
            <a:endParaRPr lang="pt-BR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212834" cy="5357850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87454" y="1604952"/>
            <a:ext cx="150682" cy="328423"/>
          </a:xfrm>
          <a:prstGeom prst="roundRect">
            <a:avLst>
              <a:gd name="adj" fmla="val 79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200" b="1" dirty="0">
                <a:solidFill>
                  <a:schemeClr val="tx2">
                    <a:lumMod val="50000"/>
                  </a:schemeClr>
                </a:solidFill>
              </a:rPr>
              <a:t>P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786050" y="4643446"/>
            <a:ext cx="133050" cy="328423"/>
          </a:xfrm>
          <a:prstGeom prst="roundRect">
            <a:avLst>
              <a:gd name="adj" fmla="val 75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2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970338" y="4748224"/>
            <a:ext cx="543162" cy="328423"/>
          </a:xfrm>
          <a:prstGeom prst="roundRect">
            <a:avLst>
              <a:gd name="adj" fmla="val 44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200" b="1" dirty="0">
                <a:solidFill>
                  <a:schemeClr val="tx2">
                    <a:lumMod val="50000"/>
                  </a:schemeClr>
                </a:solidFill>
              </a:rPr>
              <a:t>Love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357818" y="2671760"/>
            <a:ext cx="1011238" cy="328612"/>
          </a:xfrm>
          <a:prstGeom prst="roundRect">
            <a:avLst>
              <a:gd name="adj" fmla="val 44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200" b="1" dirty="0">
                <a:solidFill>
                  <a:schemeClr val="tx2">
                    <a:lumMod val="50000"/>
                  </a:schemeClr>
                </a:solidFill>
              </a:rPr>
              <a:t>Rayleigh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736838" y="3319464"/>
            <a:ext cx="133050" cy="328423"/>
          </a:xfrm>
          <a:prstGeom prst="roundRect">
            <a:avLst>
              <a:gd name="adj" fmla="val 75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2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428728" y="3429000"/>
            <a:ext cx="150682" cy="328423"/>
          </a:xfrm>
          <a:prstGeom prst="roundRect">
            <a:avLst>
              <a:gd name="adj" fmla="val 79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200" b="1" dirty="0">
                <a:solidFill>
                  <a:schemeClr val="tx2">
                    <a:lumMod val="50000"/>
                  </a:schemeClr>
                </a:solidFill>
              </a:rPr>
              <a:t>P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428728" y="5032389"/>
            <a:ext cx="150682" cy="328423"/>
          </a:xfrm>
          <a:prstGeom prst="roundRect">
            <a:avLst>
              <a:gd name="adj" fmla="val 79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200" b="1">
                <a:solidFill>
                  <a:schemeClr val="tx2">
                    <a:lumMod val="50000"/>
                  </a:schemeClr>
                </a:solidFill>
              </a:rPr>
              <a:t>P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3898900" y="3071810"/>
            <a:ext cx="543162" cy="328423"/>
          </a:xfrm>
          <a:prstGeom prst="roundRect">
            <a:avLst>
              <a:gd name="adj" fmla="val 44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200" b="1" dirty="0">
                <a:solidFill>
                  <a:schemeClr val="tx2">
                    <a:lumMod val="50000"/>
                  </a:schemeClr>
                </a:solidFill>
              </a:rPr>
              <a:t>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2285992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</a:rPr>
              <a:t>Conceitos Básicos de Sismologia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Parâmetros de um sismo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7158" y="857232"/>
            <a:ext cx="84296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2060"/>
                </a:solidFill>
              </a:rPr>
              <a:t>Hipocentro ou Foco: </a:t>
            </a:r>
            <a:r>
              <a:rPr lang="pt-BR" sz="2200" dirty="0" smtClean="0">
                <a:solidFill>
                  <a:srgbClr val="002060"/>
                </a:solidFill>
              </a:rPr>
              <a:t>Ponto onde se inicia a liberação de energia elástica do sismo </a:t>
            </a:r>
            <a:r>
              <a:rPr lang="pt-BR" sz="2200" i="1" dirty="0" smtClean="0">
                <a:solidFill>
                  <a:srgbClr val="002060"/>
                </a:solidFill>
              </a:rPr>
              <a:t>(lat., long., prof.)</a:t>
            </a:r>
            <a:r>
              <a:rPr lang="pt-BR" sz="2200" dirty="0" smtClean="0">
                <a:solidFill>
                  <a:srgbClr val="002060"/>
                </a:solidFill>
              </a:rPr>
              <a:t>.</a:t>
            </a:r>
          </a:p>
          <a:p>
            <a:endParaRPr lang="pt-BR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Epicentro: </a:t>
            </a:r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Projeção do hipocentro na superfície </a:t>
            </a:r>
            <a:r>
              <a:rPr lang="pt-BR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(lat., long., 0,0)</a:t>
            </a:r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pt-BR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Hora de Origem (H</a:t>
            </a:r>
            <a:r>
              <a:rPr lang="pt-BR" sz="2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 </a:t>
            </a:r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Hora de origem do sismo (horário UT).</a:t>
            </a:r>
          </a:p>
          <a:p>
            <a:endParaRPr lang="pt-BR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Distância </a:t>
            </a:r>
            <a:r>
              <a:rPr lang="pt-BR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Epicentral</a:t>
            </a:r>
            <a:r>
              <a:rPr 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Distância entre o epicentro e um ponto na superfície da Terra.</a:t>
            </a:r>
          </a:p>
          <a:p>
            <a:endParaRPr lang="pt-BR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Distância Hipocentral: </a:t>
            </a:r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Distância entre o hipocentro e um ponto qualquer.</a:t>
            </a:r>
          </a:p>
          <a:p>
            <a:endParaRPr lang="pt-BR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Magnitude:</a:t>
            </a:r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Mede o tamanho relativo </a:t>
            </a:r>
          </a:p>
          <a:p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um sismo, e está relacionada a energia </a:t>
            </a:r>
          </a:p>
          <a:p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liberada pelo evento sísmico.</a:t>
            </a:r>
          </a:p>
          <a:p>
            <a:endParaRPr lang="pt-BR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Intensidade:</a:t>
            </a:r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Mede os estragos produzidos </a:t>
            </a:r>
          </a:p>
          <a:p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 um sismo em um determinado local </a:t>
            </a:r>
          </a:p>
          <a:p>
            <a:r>
              <a:rPr lang="pt-B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planeta.</a:t>
            </a:r>
            <a:endParaRPr lang="pt-BR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 descr="Epicentro_Hipoce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26" y="4631337"/>
            <a:ext cx="3653229" cy="201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Distância Epicentral</a:t>
            </a:r>
            <a:endParaRPr lang="pt-BR" dirty="0"/>
          </a:p>
        </p:txBody>
      </p:sp>
      <p:pic>
        <p:nvPicPr>
          <p:cNvPr id="4" name="Imagem 3" descr="Distancia_Epicent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85860"/>
            <a:ext cx="4500594" cy="47241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00628" y="2026216"/>
            <a:ext cx="39290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2060"/>
                </a:solidFill>
              </a:rPr>
              <a:t>- Para sismos locais e </a:t>
            </a:r>
          </a:p>
          <a:p>
            <a:r>
              <a:rPr lang="pt-BR" sz="2800" dirty="0" smtClean="0">
                <a:solidFill>
                  <a:srgbClr val="002060"/>
                </a:solidFill>
              </a:rPr>
              <a:t>  regionais a unidade de </a:t>
            </a:r>
          </a:p>
          <a:p>
            <a:r>
              <a:rPr lang="pt-BR" sz="2800" dirty="0" smtClean="0">
                <a:solidFill>
                  <a:srgbClr val="002060"/>
                </a:solidFill>
              </a:rPr>
              <a:t>  medida é km.</a:t>
            </a:r>
          </a:p>
          <a:p>
            <a:endParaRPr lang="pt-BR" sz="1000" dirty="0" smtClean="0">
              <a:solidFill>
                <a:srgbClr val="002060"/>
              </a:solidFill>
            </a:endParaRPr>
          </a:p>
          <a:p>
            <a:r>
              <a:rPr lang="pt-BR" sz="2800" dirty="0" smtClean="0">
                <a:solidFill>
                  <a:srgbClr val="002060"/>
                </a:solidFill>
              </a:rPr>
              <a:t>- Para </a:t>
            </a:r>
            <a:r>
              <a:rPr lang="pt-BR" sz="2800" dirty="0" err="1" smtClean="0">
                <a:solidFill>
                  <a:srgbClr val="002060"/>
                </a:solidFill>
              </a:rPr>
              <a:t>telessismos</a:t>
            </a:r>
            <a:r>
              <a:rPr lang="pt-BR" sz="2800" dirty="0" smtClean="0">
                <a:solidFill>
                  <a:srgbClr val="002060"/>
                </a:solidFill>
              </a:rPr>
              <a:t> (sismo </a:t>
            </a:r>
          </a:p>
          <a:p>
            <a:r>
              <a:rPr lang="pt-BR" sz="2800" dirty="0" smtClean="0">
                <a:solidFill>
                  <a:srgbClr val="002060"/>
                </a:solidFill>
              </a:rPr>
              <a:t>  distantes) a distância em </a:t>
            </a:r>
          </a:p>
          <a:p>
            <a:r>
              <a:rPr lang="pt-BR" sz="2800" dirty="0" smtClean="0">
                <a:solidFill>
                  <a:srgbClr val="002060"/>
                </a:solidFill>
              </a:rPr>
              <a:t>  geral é dada em graus.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Magnitude &amp; Intensidade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596" y="1078886"/>
            <a:ext cx="83582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Magnitude</a:t>
            </a:r>
          </a:p>
          <a:p>
            <a:endParaRPr lang="pt-BR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 - Tamanho relativo do Sismo;</a:t>
            </a:r>
          </a:p>
          <a:p>
            <a:endParaRPr lang="pt-BR" sz="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 - </a:t>
            </a:r>
            <a:r>
              <a:rPr lang="pt-BR" sz="2800" u="sng" dirty="0" smtClean="0">
                <a:solidFill>
                  <a:schemeClr val="tx2">
                    <a:lumMod val="50000"/>
                  </a:schemeClr>
                </a:solidFill>
              </a:rPr>
              <a:t>Pode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ser associada a energia;</a:t>
            </a:r>
          </a:p>
          <a:p>
            <a:endParaRPr lang="pt-BR" sz="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 - É dada por uma escala logarítmica;</a:t>
            </a:r>
          </a:p>
          <a:p>
            <a:endParaRPr lang="pt-BR" sz="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 - Escala ilimitada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(porém o maior sismo conhecido teve magnitude 9,4 </a:t>
            </a:r>
            <a:r>
              <a:rPr lang="pt-BR" dirty="0" err="1" smtClean="0">
                <a:solidFill>
                  <a:schemeClr val="tx2">
                    <a:lumMod val="50000"/>
                  </a:schemeClr>
                </a:solidFill>
              </a:rPr>
              <a:t>Mw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034" y="3722092"/>
            <a:ext cx="79296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Intensidade</a:t>
            </a:r>
          </a:p>
          <a:p>
            <a:endParaRPr lang="pt-B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  - Mede os efeitos do sismo na superfície;</a:t>
            </a:r>
          </a:p>
          <a:p>
            <a:endParaRPr lang="pt-BR" sz="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  - Não está relacionada unicamente a magnitude;</a:t>
            </a:r>
          </a:p>
          <a:p>
            <a:endParaRPr lang="pt-BR" sz="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  -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A escala de intensidade </a:t>
            </a:r>
            <a:r>
              <a:rPr lang="pt-BR" sz="2800" dirty="0" err="1" smtClean="0">
                <a:solidFill>
                  <a:schemeClr val="accent6">
                    <a:lumMod val="75000"/>
                  </a:schemeClr>
                </a:solidFill>
              </a:rPr>
              <a:t>Mercalli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 Modificada, por </a:t>
            </a:r>
          </a:p>
          <a:p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exemplo, varia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de I a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XII MM.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Mapa de Intensidade Sísmica (&amp; linhas de isossistas)</a:t>
            </a:r>
            <a:endParaRPr lang="pt-BR" dirty="0"/>
          </a:p>
        </p:txBody>
      </p:sp>
      <p:pic>
        <p:nvPicPr>
          <p:cNvPr id="7" name="Picture 3" descr="Pinh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6786610" cy="484542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28596" y="92867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Intensidade = </a:t>
            </a:r>
            <a:r>
              <a:rPr lang="pt-BR" sz="2000" i="1" dirty="0" smtClean="0">
                <a:solidFill>
                  <a:srgbClr val="002060"/>
                </a:solidFill>
              </a:rPr>
              <a:t>f</a:t>
            </a:r>
            <a:r>
              <a:rPr lang="pt-BR" sz="2000" dirty="0" smtClean="0">
                <a:solidFill>
                  <a:srgbClr val="002060"/>
                </a:solidFill>
              </a:rPr>
              <a:t> (magnitude, profundidade focal, distância </a:t>
            </a:r>
            <a:r>
              <a:rPr lang="pt-BR" sz="2000" dirty="0" err="1" smtClean="0">
                <a:solidFill>
                  <a:srgbClr val="002060"/>
                </a:solidFill>
              </a:rPr>
              <a:t>epicentral</a:t>
            </a:r>
            <a:r>
              <a:rPr lang="pt-BR" sz="2000" dirty="0" smtClean="0">
                <a:solidFill>
                  <a:srgbClr val="002060"/>
                </a:solidFill>
              </a:rPr>
              <a:t>, atenuação 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                             sísmica da onda no trajeto percorrido, geologia local, </a:t>
            </a:r>
            <a:r>
              <a:rPr lang="pt-BR" sz="2000" dirty="0" err="1" smtClean="0">
                <a:solidFill>
                  <a:srgbClr val="002060"/>
                </a:solidFill>
              </a:rPr>
              <a:t>etc</a:t>
            </a:r>
            <a:r>
              <a:rPr lang="pt-BR" sz="2000" dirty="0" smtClean="0">
                <a:solidFill>
                  <a:srgbClr val="002060"/>
                </a:solidFill>
              </a:rPr>
              <a:t>!)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2910" y="2061512"/>
            <a:ext cx="792961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</a:rPr>
              <a:t>Propagação das Ondas Sísmicas na Terra</a:t>
            </a:r>
          </a:p>
          <a:p>
            <a:pPr algn="ctr"/>
            <a:endParaRPr lang="pt-BR" sz="5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4000" dirty="0" smtClean="0">
                <a:solidFill>
                  <a:schemeClr val="tx2">
                    <a:lumMod val="50000"/>
                  </a:schemeClr>
                </a:solidFill>
              </a:rPr>
              <a:t>Ondas de Corpo e de Superfície</a:t>
            </a:r>
            <a:endParaRPr lang="pt-BR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Ondas de Corpo e de Superfície no Interior da Terra</a:t>
            </a:r>
            <a:endParaRPr lang="pt-BR" dirty="0"/>
          </a:p>
        </p:txBody>
      </p:sp>
      <p:pic>
        <p:nvPicPr>
          <p:cNvPr id="6" name="Picture 33" descr="ExplEarth-IRISglo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27" y="1452586"/>
            <a:ext cx="5334000" cy="53340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681627" y="4043386"/>
            <a:ext cx="2057400" cy="1066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smtClean="0">
                <a:ln>
                  <a:noFill/>
                </a:ln>
                <a:solidFill>
                  <a:srgbClr val="FF24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52" charset="0"/>
                <a:ea typeface="+mj-ea"/>
                <a:cs typeface="+mj-cs"/>
              </a:rPr>
              <a:t>Ondas de Corpo</a:t>
            </a:r>
            <a:br>
              <a:rPr kumimoji="0" lang="pt-BR" sz="2000" b="0" i="0" u="none" strike="noStrike" kern="1200" cap="none" spc="0" normalizeH="0" baseline="0" smtClean="0">
                <a:ln>
                  <a:noFill/>
                </a:ln>
                <a:solidFill>
                  <a:srgbClr val="FF24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52" charset="0"/>
                <a:ea typeface="+mj-ea"/>
                <a:cs typeface="+mj-cs"/>
              </a:rPr>
            </a:br>
            <a:r>
              <a:rPr kumimoji="0" lang="pt-BR" sz="2000" b="0" i="0" u="none" strike="noStrike" kern="1200" cap="none" spc="0" normalizeH="0" baseline="0" smtClean="0">
                <a:ln>
                  <a:noFill/>
                </a:ln>
                <a:solidFill>
                  <a:srgbClr val="FF24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52" charset="0"/>
                <a:ea typeface="+mj-ea"/>
                <a:cs typeface="+mj-cs"/>
              </a:rPr>
              <a:t>  (P and S)</a:t>
            </a:r>
            <a:endParaRPr kumimoji="0" lang="pt-BR" sz="2400" b="0" i="0" u="none" strike="noStrike" kern="1200" cap="none" spc="0" normalizeH="0" baseline="0">
              <a:ln>
                <a:noFill/>
              </a:ln>
              <a:solidFill>
                <a:srgbClr val="FF24FE"/>
              </a:solidFill>
              <a:effectLst/>
              <a:uLnTx/>
              <a:uFillTx/>
              <a:latin typeface="Comic Sans MS" pitchFamily="52" charset="0"/>
              <a:ea typeface="+mj-ea"/>
              <a:cs typeface="+mj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24427" y="1909786"/>
            <a:ext cx="32052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sz="20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52" charset="0"/>
              </a:rPr>
              <a:t>Ondas de Superfície (ou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sz="20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52" charset="0"/>
              </a:rPr>
              <a:t>  Ondas Superficiais)</a:t>
            </a:r>
            <a:endParaRPr lang="pt-BR" sz="240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52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10886647" flipH="1">
            <a:off x="3090827" y="1681186"/>
            <a:ext cx="381000" cy="0"/>
          </a:xfrm>
          <a:prstGeom prst="line">
            <a:avLst/>
          </a:prstGeom>
          <a:noFill/>
          <a:ln w="57150">
            <a:solidFill>
              <a:srgbClr val="0FECF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rot="12753772" flipH="1">
            <a:off x="3548027" y="1681186"/>
            <a:ext cx="457200" cy="152400"/>
          </a:xfrm>
          <a:prstGeom prst="line">
            <a:avLst/>
          </a:prstGeom>
          <a:noFill/>
          <a:ln w="57150">
            <a:solidFill>
              <a:srgbClr val="0FECF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rot="14185626" flipH="1">
            <a:off x="4081427" y="1833586"/>
            <a:ext cx="381000" cy="228600"/>
          </a:xfrm>
          <a:prstGeom prst="line">
            <a:avLst/>
          </a:prstGeom>
          <a:noFill/>
          <a:ln w="57150">
            <a:solidFill>
              <a:srgbClr val="0FECF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rot="15875287" flipH="1">
            <a:off x="4538627" y="2138386"/>
            <a:ext cx="304800" cy="304800"/>
          </a:xfrm>
          <a:prstGeom prst="line">
            <a:avLst/>
          </a:prstGeom>
          <a:noFill/>
          <a:ln w="57150">
            <a:solidFill>
              <a:srgbClr val="0FECF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rot="17325764" flipH="1">
            <a:off x="4919627" y="2519386"/>
            <a:ext cx="228600" cy="381000"/>
          </a:xfrm>
          <a:prstGeom prst="line">
            <a:avLst/>
          </a:prstGeom>
          <a:noFill/>
          <a:ln w="57150">
            <a:solidFill>
              <a:srgbClr val="0FECF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rot="17627295" flipH="1">
            <a:off x="2976527" y="1719286"/>
            <a:ext cx="228600" cy="304800"/>
          </a:xfrm>
          <a:prstGeom prst="line">
            <a:avLst/>
          </a:prstGeom>
          <a:noFill/>
          <a:ln w="57150">
            <a:solidFill>
              <a:srgbClr val="FF24FE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rot="16642136" flipH="1">
            <a:off x="3319427" y="2224111"/>
            <a:ext cx="304800" cy="304800"/>
          </a:xfrm>
          <a:prstGeom prst="line">
            <a:avLst/>
          </a:prstGeom>
          <a:noFill/>
          <a:ln w="57150">
            <a:solidFill>
              <a:srgbClr val="FF24FE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rot="16101640" flipH="1">
            <a:off x="3738527" y="2871811"/>
            <a:ext cx="304800" cy="228600"/>
          </a:xfrm>
          <a:prstGeom prst="line">
            <a:avLst/>
          </a:prstGeom>
          <a:noFill/>
          <a:ln w="57150">
            <a:solidFill>
              <a:srgbClr val="FF24FE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rot="15159527" flipH="1">
            <a:off x="4233827" y="3519511"/>
            <a:ext cx="381000" cy="228600"/>
          </a:xfrm>
          <a:prstGeom prst="line">
            <a:avLst/>
          </a:prstGeom>
          <a:noFill/>
          <a:ln w="57150">
            <a:solidFill>
              <a:srgbClr val="FF24FE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rot="13624926" flipH="1">
            <a:off x="4843427" y="4195786"/>
            <a:ext cx="457200" cy="152400"/>
          </a:xfrm>
          <a:prstGeom prst="line">
            <a:avLst/>
          </a:prstGeom>
          <a:noFill/>
          <a:ln w="57150">
            <a:solidFill>
              <a:srgbClr val="FF24FE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28596" y="785794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002060"/>
                </a:solidFill>
              </a:rPr>
              <a:t>Após um sismo as ondas sísmicas se propagam pelo interior da Terra, sendo registradas por estações </a:t>
            </a:r>
            <a:r>
              <a:rPr lang="pt-BR" sz="2200" dirty="0" err="1" smtClean="0">
                <a:solidFill>
                  <a:srgbClr val="002060"/>
                </a:solidFill>
              </a:rPr>
              <a:t>sismográficas</a:t>
            </a:r>
            <a:r>
              <a:rPr lang="pt-BR" sz="2200" dirty="0" smtClean="0">
                <a:solidFill>
                  <a:srgbClr val="002060"/>
                </a:solidFill>
              </a:rPr>
              <a:t> em todo o planeta.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5429256" y="4889384"/>
            <a:ext cx="35004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t-BR" dirty="0" smtClean="0">
                <a:solidFill>
                  <a:srgbClr val="002060"/>
                </a:solidFill>
                <a:latin typeface="+mj-lt"/>
              </a:rPr>
              <a:t>Enquanto as ondas P e S são irradiadas em todas as direções, as ondas de superfície viajam apenas pela superfície da Terra e suas amplitudes decaem com o aumento da profundidade.</a:t>
            </a:r>
            <a:endParaRPr lang="pt-BR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Ondas de Corpo (P &amp; S)</a:t>
            </a:r>
            <a:endParaRPr lang="pt-BR" dirty="0"/>
          </a:p>
        </p:txBody>
      </p:sp>
      <p:pic>
        <p:nvPicPr>
          <p:cNvPr id="5" name="Picture 6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673" y="1770048"/>
            <a:ext cx="5457971" cy="189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175" y="4929198"/>
            <a:ext cx="5551469" cy="1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57158" y="3728869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Onda S (SV ou SH):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Onda cisalhante (onda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ecundária). Tem movimento de partícula transversal a direção de propagação da onda sísmica. A velocidade da onda S (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) é menor que da onda P (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Vp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). Em geral a razão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Vp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é aproximadamente 1,73 (sólido de Poisson). A onda S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se propaga apenas em sólidos</a:t>
            </a:r>
            <a:r>
              <a:rPr lang="pt-BR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92867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Onda P: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Onda compressiva ou de volume (onda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rimária). Tem movimento de partícula longitudinal a direção de propagação da onda sísmica. A onda P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se propaga em sólidos, líquidos e gases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 rot="5400000">
            <a:off x="-1869313" y="3226603"/>
            <a:ext cx="6858000" cy="40479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" name="Picture 2" descr="Pwav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7"/>
            <a:ext cx="5786478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wav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286123"/>
            <a:ext cx="5785200" cy="33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1714488"/>
            <a:ext cx="828680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2">
                    <a:lumMod val="50000"/>
                  </a:schemeClr>
                </a:solidFill>
              </a:rPr>
              <a:t>Objetivos da Sismologia:</a:t>
            </a:r>
          </a:p>
          <a:p>
            <a:pPr algn="ctr"/>
            <a:endParaRPr lang="pt-BR" sz="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        - Científicos;</a:t>
            </a:r>
          </a:p>
          <a:p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        - Sociais e Humanitários;</a:t>
            </a:r>
          </a:p>
          <a:p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        - Econômicos &amp; Militares.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Ondas de Superfície</a:t>
            </a:r>
            <a:endParaRPr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2909731"/>
            <a:ext cx="84296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As Ondas de Superfície são as ondas mais destrutíveis geradas pelos sismos, e ao diferente das ondas de corpo, essas ondas se propagam apenas pela superfície da Terra. Os dois principais tipos de ondas de superfície são:</a:t>
            </a:r>
          </a:p>
          <a:p>
            <a:pPr algn="just"/>
            <a:endParaRPr lang="pt-BR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</a:rPr>
              <a:t>Onda Love</a:t>
            </a:r>
            <a:endParaRPr lang="pt-BR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</a:rPr>
              <a:t>Onda Rayleigh</a:t>
            </a:r>
            <a:endParaRPr lang="pt-BR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8" descr="l8awav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01020"/>
            <a:ext cx="7039733" cy="195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Ondas de Superfície</a:t>
            </a:r>
            <a:endParaRPr lang="pt-BR" dirty="0"/>
          </a:p>
        </p:txBody>
      </p:sp>
      <p:pic>
        <p:nvPicPr>
          <p:cNvPr id="6" name="Picture 3" descr="Lwav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70" y="1071545"/>
            <a:ext cx="5148000" cy="25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715009" y="1037096"/>
            <a:ext cx="32147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Velocidade maior do que da onda Rayleigh.</a:t>
            </a:r>
          </a:p>
          <a:p>
            <a:endParaRPr lang="pt-BR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Movimento de Partícula Horizontal e transversal a direção de propagação!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upo 8"/>
          <p:cNvGrpSpPr/>
          <p:nvPr/>
        </p:nvGrpSpPr>
        <p:grpSpPr>
          <a:xfrm>
            <a:off x="495570" y="3786189"/>
            <a:ext cx="8434147" cy="2574000"/>
            <a:chOff x="495570" y="3786189"/>
            <a:chExt cx="8434147" cy="2574000"/>
          </a:xfrm>
        </p:grpSpPr>
        <p:pic>
          <p:nvPicPr>
            <p:cNvPr id="5" name="Picture 3" descr="Rwave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570" y="3786189"/>
              <a:ext cx="5148000" cy="25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ixaDeTexto 7"/>
            <p:cNvSpPr txBox="1"/>
            <p:nvPr/>
          </p:nvSpPr>
          <p:spPr>
            <a:xfrm>
              <a:off x="5715008" y="3906758"/>
              <a:ext cx="3214709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chemeClr val="accent1">
                      <a:lumMod val="50000"/>
                    </a:schemeClr>
                  </a:solidFill>
                </a:rPr>
                <a:t>Velocidade menor do que da onda Love.</a:t>
              </a:r>
            </a:p>
            <a:p>
              <a:endParaRPr lang="pt-BR" sz="10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pt-BR" sz="2400" dirty="0" smtClean="0">
                  <a:solidFill>
                    <a:schemeClr val="accent1">
                      <a:lumMod val="50000"/>
                    </a:schemeClr>
                  </a:solidFill>
                </a:rPr>
                <a:t>Movimento de Partícula Elíptico retrógrado na superfície.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1369860"/>
            <a:ext cx="835824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 smtClean="0">
                <a:solidFill>
                  <a:schemeClr val="tx2">
                    <a:lumMod val="50000"/>
                  </a:schemeClr>
                </a:solidFill>
              </a:rPr>
              <a:t>Sismicidade</a:t>
            </a:r>
            <a:endParaRPr lang="pt-BR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9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3200" dirty="0" smtClean="0">
                <a:solidFill>
                  <a:schemeClr val="tx2">
                    <a:lumMod val="50000"/>
                  </a:schemeClr>
                </a:solidFill>
              </a:rPr>
              <a:t>Representação organizada dos epicentros de sismos que ocorrem numa determinada região.</a:t>
            </a:r>
          </a:p>
          <a:p>
            <a:pPr algn="ctr"/>
            <a:endParaRPr lang="pt-B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3200" i="1" dirty="0" smtClean="0">
                <a:solidFill>
                  <a:schemeClr val="accent6">
                    <a:lumMod val="50000"/>
                  </a:schemeClr>
                </a:solidFill>
              </a:rPr>
              <a:t>A atividade sísmica na Terra não é uniforme, e este será um dos temas centrais desta disciplina:</a:t>
            </a:r>
          </a:p>
          <a:p>
            <a:pPr algn="ctr"/>
            <a:endParaRPr lang="pt-BR" sz="8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Sismicidade</a:t>
            </a:r>
            <a:r>
              <a:rPr lang="pt-BR" sz="3600" b="1" i="1" dirty="0" smtClean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pt-BR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Sismotectônica</a:t>
            </a:r>
            <a:endParaRPr lang="pt-BR" sz="36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 smtClean="0"/>
              <a:t>Sismicidade</a:t>
            </a:r>
            <a:r>
              <a:rPr lang="pt-BR" dirty="0" smtClean="0"/>
              <a:t> Mundial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9" y="1011715"/>
            <a:ext cx="8374091" cy="5346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err="1" smtClean="0"/>
              <a:t>Sismicidade</a:t>
            </a:r>
            <a:r>
              <a:rPr lang="pt-BR" dirty="0" smtClean="0"/>
              <a:t> do Brasil</a:t>
            </a:r>
            <a:endParaRPr lang="pt-BR" dirty="0"/>
          </a:p>
        </p:txBody>
      </p:sp>
      <p:pic>
        <p:nvPicPr>
          <p:cNvPr id="6" name="Picture 4" descr="Mapa_sismosBR_1720_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194" y="973144"/>
            <a:ext cx="6249516" cy="5813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Tarefas para a próxima aula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596" y="1219503"/>
            <a:ext cx="8358246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Pesquisar escala de intensidade 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Mercalli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Modificada;</a:t>
            </a:r>
          </a:p>
          <a:p>
            <a:pPr marL="514350" indent="-514350">
              <a:buAutoNum type="arabicParenR"/>
            </a:pPr>
            <a:endParaRPr lang="pt-BR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Determinar a relação entre S-P e a distância 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epicentral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(para um sismo raso);</a:t>
            </a:r>
          </a:p>
          <a:p>
            <a:pPr marL="514350" indent="-514350">
              <a:buAutoNum type="arabicParenR"/>
            </a:pPr>
            <a:endParaRPr lang="pt-BR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Apresentar 10 sismos que tenham pelo menos duas estimativas de magnitudes com as seguintes escalas: 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pt-BR" sz="2800" baseline="-25000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, M</a:t>
            </a:r>
            <a:r>
              <a:rPr lang="pt-BR" sz="2800" baseline="-250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 e M</a:t>
            </a:r>
            <a:r>
              <a:rPr lang="pt-BR" sz="2800" baseline="-25000" dirty="0" smtClean="0">
                <a:solidFill>
                  <a:schemeClr val="tx2">
                    <a:lumMod val="50000"/>
                  </a:schemeClr>
                </a:solidFill>
              </a:rPr>
              <a:t>W.</a:t>
            </a:r>
          </a:p>
          <a:p>
            <a:pPr marL="514350" indent="-514350">
              <a:buAutoNum type="arabicParenR"/>
            </a:pPr>
            <a:endParaRPr lang="pt-BR" sz="2800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/>
            <a:endParaRPr lang="pt-BR" sz="2800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Nos dias 9 e 11 de agosto de 2010 não haverá aula devido ao congresso da AGU!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Introdução - </a:t>
            </a:r>
            <a:r>
              <a:rPr lang="fr-FR" dirty="0" smtClean="0"/>
              <a:t>Taiwan, 1999, magnitude 7,5 Mw</a:t>
            </a:r>
            <a:endParaRPr lang="pt-BR" dirty="0"/>
          </a:p>
        </p:txBody>
      </p:sp>
      <p:pic>
        <p:nvPicPr>
          <p:cNvPr id="7" name="Picture 2" descr="C03-C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438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Introdução - </a:t>
            </a:r>
            <a:r>
              <a:rPr smtClean="0"/>
              <a:t>California, 1994; 6,7 Mw; profundidade: 18 km</a:t>
            </a:r>
            <a:endParaRPr lang="pt-BR" dirty="0"/>
          </a:p>
        </p:txBody>
      </p:sp>
      <p:pic>
        <p:nvPicPr>
          <p:cNvPr id="4" name="Picture 7" descr="north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94" y="1071546"/>
            <a:ext cx="8324848" cy="527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Introdução - </a:t>
            </a:r>
            <a:r>
              <a:rPr smtClean="0"/>
              <a:t>California, 1994; 6,7 Mw; profundidade: 18 km</a:t>
            </a:r>
            <a:endParaRPr lang="pt-BR" dirty="0"/>
          </a:p>
        </p:txBody>
      </p:sp>
      <p:pic>
        <p:nvPicPr>
          <p:cNvPr id="5" name="Picture 7" descr="nri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28670"/>
            <a:ext cx="7620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Introdução - Kobe, Japão, 1995; 7,2 Mw</a:t>
            </a:r>
            <a:endParaRPr lang="pt-BR" dirty="0"/>
          </a:p>
        </p:txBody>
      </p:sp>
      <p:pic>
        <p:nvPicPr>
          <p:cNvPr id="4" name="Picture 7" descr="earth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2" y="903687"/>
            <a:ext cx="7462862" cy="559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Introdução - Kobe, Japão, 1995; 7,2 Mw</a:t>
            </a:r>
            <a:endParaRPr lang="pt-BR" dirty="0"/>
          </a:p>
        </p:txBody>
      </p:sp>
      <p:pic>
        <p:nvPicPr>
          <p:cNvPr id="5" name="Picture 7" descr="earthq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3" y="838200"/>
            <a:ext cx="7645429" cy="57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smtClean="0"/>
              <a:t>Introdução - Kobe, Japão, 1995; 7,2 Mw</a:t>
            </a:r>
            <a:endParaRPr lang="pt-BR" dirty="0"/>
          </a:p>
        </p:txBody>
      </p:sp>
      <p:pic>
        <p:nvPicPr>
          <p:cNvPr id="4" name="Picture 8" descr="kob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52" y="857232"/>
            <a:ext cx="7620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0594" y="6329386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/>
              <a:t>Deslocamento de 1,70 m na horizontal e 1,30 m na vertical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1119</Words>
  <Application>Microsoft Office PowerPoint</Application>
  <PresentationFormat>Apresentação na tela (4:3)</PresentationFormat>
  <Paragraphs>164</Paragraphs>
  <Slides>35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Afonso Vasconcelos</dc:creator>
  <cp:lastModifiedBy>afonso</cp:lastModifiedBy>
  <cp:revision>209</cp:revision>
  <dcterms:created xsi:type="dcterms:W3CDTF">2009-05-14T03:18:40Z</dcterms:created>
  <dcterms:modified xsi:type="dcterms:W3CDTF">2010-08-04T12:23:15Z</dcterms:modified>
</cp:coreProperties>
</file>